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315200" cy="96012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F0"/>
    <a:srgbClr val="FEF6F0"/>
    <a:srgbClr val="763B00"/>
    <a:srgbClr val="CCECFF"/>
    <a:srgbClr val="D9FFD9"/>
    <a:srgbClr val="F7F9FF"/>
    <a:srgbClr val="FBFCFF"/>
    <a:srgbClr val="E1E6FB"/>
    <a:srgbClr val="663300"/>
    <a:srgbClr val="FFE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2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66CD6-33F5-4AEB-8AA6-39D39CC204E9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FEF8C-BFC3-4DC2-BC5B-BC2661A45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21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8FEF8C-BFC3-4DC2-BC5B-BC2661A45D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2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8FEF8C-BFC3-4DC2-BC5B-BC2661A45D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53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5C0EFA-8C9E-4E8B-9880-BE0003278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9EED5215-32A4-407E-98F5-C21435C71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A8DB8D6-E38F-435A-AA19-3F5CF3B8A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EB60BAA-536F-46F7-BB8F-FA0343477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AF4B624-5537-4C81-9901-C9DD8234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427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43B1CAD-6C97-4E34-8894-0C6FFC8A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FAA531E-6FE0-4E01-BE0A-E871E3158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B547B75-3C82-4DC6-A6BE-F23D6B259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A4A3FF8-09E2-4DED-92F4-E74B8F2FA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D436DCA-D26E-4EC7-81BC-DAB247C2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261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78552E-6EBF-4C7B-AC50-C68C8C82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D97A4E3-5D46-4642-851C-823DAF437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C844A33-B346-4D9C-AD58-BFB5A111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7D3DF43-5FFF-4A9B-B7C0-42D0B331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AEACAC3-F913-431A-B5BD-854A665BF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256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478C312-75DC-4FA6-B4F6-7826F4CAC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403D0E6-2AE6-4D8D-8F00-929FD6DA4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1644EBD-B147-41A4-B479-3DD38D352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E8083A8-43E7-4039-AA79-359744206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669EE56-8452-4ED2-95BA-3F4E349F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4FB9ADA-141A-42BD-9C79-AFE4B225E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584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9FF5600-3464-4E1F-AE99-904617FF5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B0AEC6A1-CB0E-4772-970B-F29550076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B4D03F14-4F5E-429E-9374-7990FB21C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DBF5986B-61CC-417E-8907-D7D3B59F1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C091BDF3-5382-4B55-B71D-3E2AA7E027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690E58BE-5AAD-44D2-875F-9C72B76DE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8AB30EB4-5699-43BA-845B-91D762FB4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2621CE5F-E28C-462E-84DD-EA73AB64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701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036728-90D0-420A-BAC4-1DC4D2E1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8E64CAF3-0638-4339-B334-00E15A95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B563F3B1-0385-4737-AE23-9CC17A7F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72F4B51-2671-423A-9471-2978AF56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5043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EA256B8C-908D-45DB-B76D-38B10EA34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5357D5D7-3F74-482A-9D8D-4D9F75348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C04A503-953A-4305-B810-F0342585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442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044A2AF-33F3-4C46-8AD9-B3495548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29B64F-F1D7-49C5-B75F-062E0FA7B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77502E21-7A40-4B92-83D6-2685777DD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CA19CBF-DE2E-47FD-A4F9-6DF0209D1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EBBEEA7-7E02-49DF-ACE8-1BD777DCC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2D0A34D-3FB7-4068-AF8A-7FAE43A9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3263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F4904D0-9AB1-40AF-B9C8-EB54A177F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7A4F9CBA-2926-440A-A19E-F344D6A7E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7772EBB-FE8E-48AA-9B67-F6174CC02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F90539C-6EA5-4113-86E9-292BD3409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C6812CC-1947-4B2E-876F-C1B1E8940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70A43B2-4FB2-4466-AFDC-6E4B484D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658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F667DC0-459C-435C-B98C-B08BE1C1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E3ED3C93-AEE8-437D-9835-14EC34D30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231AD15-8E9F-47BA-848F-8519651D9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60D27F2-1A29-4E71-8247-58B89AB1C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8838D2C-10C3-42BF-9606-BF59C7346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276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E513E9DE-DFD7-4C9E-B500-680177CDFF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A33797FA-6540-4D96-9FE2-415D2E48F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8BC2DFE-1FF5-4AC2-903C-3035CC05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8439789-0D34-4E56-995E-DA1807528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984AB61-03FD-43A7-8455-9A451718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6553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A568A2B5-61CB-4592-8709-62BB4436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3EE4C07-079E-4AC3-8FE3-B7B27D0FD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DDDC1A0-CFAA-406E-AEB0-0B0C45F50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DC465-0897-4CCB-AA97-71D1C96CF664}" type="datetimeFigureOut">
              <a:rPr lang="th-TH" smtClean="0"/>
              <a:t>22/09/68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4AA44E6-E997-4595-970C-B826EDCF6A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101CFF3-9D25-4BC3-A589-85AC36E24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60ABC-F551-4BA2-9720-447913F93C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698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2000">
              <a:schemeClr val="bg1"/>
            </a:gs>
            <a:gs pos="87000">
              <a:srgbClr val="E1E6FB"/>
            </a:gs>
            <a:gs pos="100000">
              <a:srgbClr val="D3D3F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89FAFB84-DAD1-4308-A8E3-5D98B46A0A2B}"/>
              </a:ext>
            </a:extLst>
          </p:cNvPr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h-TH" sz="2000" b="1" cap="none" spc="0" dirty="0">
              <a:ln/>
              <a:solidFill>
                <a:schemeClr val="bg2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th-TH" sz="2000" b="1" cap="none" spc="0" dirty="0">
              <a:ln/>
              <a:solidFill>
                <a:schemeClr val="accent4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th-TH" sz="4000" b="1" cap="none" dirty="0">
                <a:ln/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รายงานสถานะการใช้จ่ายเงินงบประมาณรายจ่ายประจำ  เขตสุขภาพที่ 3 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th-TH" sz="4000" b="1" cap="none" dirty="0">
                <a:ln/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ปีงบประมาณ 2568  </a:t>
            </a:r>
            <a:r>
              <a:rPr lang="th-TH" sz="4000" b="1" dirty="0">
                <a:ln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ประจำเดือน กันยายน 2568</a:t>
            </a:r>
          </a:p>
          <a:p>
            <a:pPr algn="ctr">
              <a:spcBef>
                <a:spcPts val="900"/>
              </a:spcBef>
            </a:pPr>
            <a:r>
              <a:rPr lang="th-TH" sz="2400" b="1" cap="none" spc="10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(ข้อมูล  </a:t>
            </a:r>
            <a:r>
              <a:rPr lang="th-TH" sz="2400" b="1" cap="none" spc="100" baseline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ณ  วันที่ </a:t>
            </a:r>
            <a:r>
              <a:rPr lang="th-TH" sz="2400" b="1" spc="100" dirty="0">
                <a:ln/>
                <a:solidFill>
                  <a:schemeClr val="accent2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22 กันยายน </a:t>
            </a:r>
            <a:r>
              <a:rPr lang="th-TH" sz="2400" b="1" cap="none" spc="100" baseline="0" dirty="0">
                <a:ln/>
                <a:solidFill>
                  <a:schemeClr val="accent2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2568)</a:t>
            </a:r>
          </a:p>
          <a:p>
            <a:r>
              <a:rPr lang="th-TH" sz="2600" b="1" dirty="0">
                <a:ln/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	 </a:t>
            </a:r>
            <a:r>
              <a:rPr lang="en-US" sz="2800" b="1" dirty="0">
                <a:ln/>
                <a:solidFill>
                  <a:srgbClr val="7030A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-</a:t>
            </a:r>
            <a:r>
              <a:rPr lang="th-TH" sz="2800" b="1" dirty="0">
                <a:ln/>
                <a:solidFill>
                  <a:srgbClr val="7030A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ln/>
                <a:solidFill>
                  <a:srgbClr val="7030A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ln/>
                <a:solidFill>
                  <a:srgbClr val="7030A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งบดำเนินงาน</a:t>
            </a:r>
          </a:p>
          <a:p>
            <a:r>
              <a:rPr lang="th-TH" sz="2800" b="1" cap="none" dirty="0">
                <a:ln/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                                   </a:t>
            </a:r>
            <a:r>
              <a:rPr lang="th-TH" sz="2800" b="1" dirty="0">
                <a:ln/>
                <a:solidFill>
                  <a:srgbClr val="7030A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	</a:t>
            </a:r>
            <a:r>
              <a:rPr lang="th-TH" sz="2800" b="1" cap="none" dirty="0">
                <a:ln/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-  งบอุดหนุน</a:t>
            </a:r>
            <a:endParaRPr lang="en-US" sz="2800" b="1" cap="none" dirty="0">
              <a:ln/>
              <a:solidFill>
                <a:srgbClr val="7030A0"/>
              </a:solidFill>
              <a:effectLst/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r>
              <a:rPr lang="en-US" sz="2800" b="1" cap="none" dirty="0">
                <a:ln/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			   </a:t>
            </a:r>
            <a:r>
              <a:rPr lang="th-TH" sz="2800" b="1" cap="none" dirty="0">
                <a:ln/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</a:t>
            </a:r>
            <a:r>
              <a:rPr lang="en-US" sz="2800" b="1" cap="none" dirty="0">
                <a:ln/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2800" b="1" cap="none" dirty="0">
                <a:ln/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-  </a:t>
            </a:r>
            <a:r>
              <a:rPr lang="th-TH" sz="2800" b="1" dirty="0">
                <a:ln/>
                <a:solidFill>
                  <a:srgbClr val="7030A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งบรายจ่ายอื่น</a:t>
            </a:r>
          </a:p>
          <a:p>
            <a:endParaRPr lang="th-TH" sz="1000" b="1" dirty="0">
              <a:ln/>
              <a:solidFill>
                <a:srgbClr val="7030A0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thaiDist"/>
            <a:r>
              <a:rPr lang="th-TH" sz="2800" b="1" cap="none" spc="0" dirty="0">
                <a:ln/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	</a:t>
            </a:r>
            <a:r>
              <a:rPr lang="th-TH" sz="2400" b="1" cap="none" spc="0" dirty="0">
                <a:ln/>
                <a:solidFill>
                  <a:srgbClr val="00B05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เป้าหมายการ</a:t>
            </a:r>
            <a:r>
              <a:rPr lang="th-TH" sz="2400" b="1" dirty="0">
                <a:ln/>
                <a:solidFill>
                  <a:srgbClr val="00B05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เบิกจ่าย</a:t>
            </a:r>
            <a:r>
              <a:rPr lang="th-TH" sz="2400" b="1" cap="none" spc="0" dirty="0">
                <a:ln/>
                <a:solidFill>
                  <a:srgbClr val="00B05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	</a:t>
            </a:r>
            <a:r>
              <a:rPr lang="th-TH" sz="2400" b="1" dirty="0">
                <a:ln/>
                <a:solidFill>
                  <a:srgbClr val="00B05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ไตรมาสที่ 4 </a:t>
            </a:r>
            <a:r>
              <a:rPr lang="en-US" sz="2400" b="1" dirty="0">
                <a:ln/>
                <a:solidFill>
                  <a:srgbClr val="00B05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=</a:t>
            </a:r>
            <a:r>
              <a:rPr lang="th-TH" sz="2400" b="1" dirty="0">
                <a:ln/>
                <a:solidFill>
                  <a:srgbClr val="00B05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98 </a:t>
            </a:r>
            <a:r>
              <a:rPr lang="en-US" sz="2400" b="1" dirty="0">
                <a:ln/>
                <a:solidFill>
                  <a:srgbClr val="00B05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%</a:t>
            </a:r>
            <a:endParaRPr lang="th-TH" sz="2400" b="1" dirty="0">
              <a:ln/>
              <a:solidFill>
                <a:srgbClr val="00B050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thaiDist"/>
            <a:endParaRPr lang="th-TH" sz="2400" b="1" dirty="0">
              <a:ln/>
              <a:solidFill>
                <a:srgbClr val="00B050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thaiDist"/>
            <a:endParaRPr lang="th-TH" b="1" cap="none" spc="0" dirty="0">
              <a:ln/>
              <a:solidFill>
                <a:srgbClr val="763B00"/>
              </a:solidFill>
              <a:effectLst/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ctr" rtl="0" eaLnBrk="1" fontAlgn="auto" latinLnBrk="0" hangingPunct="1"/>
            <a:r>
              <a:rPr lang="th-TH" sz="2400" b="1" kern="1200" dirty="0">
                <a:solidFill>
                  <a:srgbClr val="00B0F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ที่มา  :  ข้อมูลจากหน่วยเบิกจ่าย</a:t>
            </a:r>
            <a:r>
              <a:rPr lang="en-US" sz="2400" b="0" kern="1200" dirty="0">
                <a:solidFill>
                  <a:srgbClr val="00B0F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en-US" sz="2400" b="0" kern="1200" dirty="0"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(web</a:t>
            </a:r>
            <a:r>
              <a:rPr lang="en-US" sz="2400" b="0" kern="1200" baseline="0" dirty="0"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site </a:t>
            </a:r>
            <a:r>
              <a:rPr lang="th-TH" sz="2400" b="0" kern="1200" baseline="0" dirty="0">
                <a:solidFill>
                  <a:srgbClr val="002060"/>
                </a:solidFill>
                <a:effectLst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สำนักงานเขตสุขภาพที่ 3)</a:t>
            </a:r>
            <a:endParaRPr lang="th-TH" sz="1600" b="0" cap="none" spc="120" dirty="0">
              <a:ln/>
              <a:solidFill>
                <a:srgbClr val="002060"/>
              </a:solidFill>
              <a:effectLst/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37D020EA-78BA-B364-6119-4C283C63F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08" y="6351507"/>
            <a:ext cx="2455381" cy="458114"/>
          </a:xfrm>
          <a:prstGeom prst="rect">
            <a:avLst/>
          </a:prstGeom>
        </p:spPr>
      </p:pic>
      <p:sp>
        <p:nvSpPr>
          <p:cNvPr id="4" name="Freeform 2">
            <a:extLst>
              <a:ext uri="{FF2B5EF4-FFF2-40B4-BE49-F238E27FC236}">
                <a16:creationId xmlns:a16="http://schemas.microsoft.com/office/drawing/2014/main" id="{C48721E9-BF21-4971-DCEA-6BE758CAE216}"/>
              </a:ext>
            </a:extLst>
          </p:cNvPr>
          <p:cNvSpPr/>
          <p:nvPr/>
        </p:nvSpPr>
        <p:spPr>
          <a:xfrm>
            <a:off x="9474333" y="3211941"/>
            <a:ext cx="2781299" cy="3646059"/>
          </a:xfrm>
          <a:custGeom>
            <a:avLst/>
            <a:gdLst/>
            <a:ahLst/>
            <a:cxnLst/>
            <a:rect l="l" t="t" r="r" b="b"/>
            <a:pathLst>
              <a:path w="4835243" h="5909742">
                <a:moveTo>
                  <a:pt x="0" y="0"/>
                </a:moveTo>
                <a:lnTo>
                  <a:pt x="4835243" y="0"/>
                </a:lnTo>
                <a:lnTo>
                  <a:pt x="4835243" y="5909742"/>
                </a:lnTo>
                <a:lnTo>
                  <a:pt x="0" y="5909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5050E03C-3677-F320-D149-0C874D657332}"/>
              </a:ext>
            </a:extLst>
          </p:cNvPr>
          <p:cNvSpPr/>
          <p:nvPr/>
        </p:nvSpPr>
        <p:spPr>
          <a:xfrm rot="1108773">
            <a:off x="9515904" y="3330746"/>
            <a:ext cx="511193" cy="345459"/>
          </a:xfrm>
          <a:custGeom>
            <a:avLst/>
            <a:gdLst/>
            <a:ahLst/>
            <a:cxnLst/>
            <a:rect l="l" t="t" r="r" b="b"/>
            <a:pathLst>
              <a:path w="926223" h="530473">
                <a:moveTo>
                  <a:pt x="0" y="0"/>
                </a:moveTo>
                <a:lnTo>
                  <a:pt x="926223" y="0"/>
                </a:lnTo>
                <a:lnTo>
                  <a:pt x="926223" y="530474"/>
                </a:lnTo>
                <a:lnTo>
                  <a:pt x="0" y="5304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A09434F8-253B-BBB3-75CF-187562E7EEC3}"/>
              </a:ext>
            </a:extLst>
          </p:cNvPr>
          <p:cNvSpPr/>
          <p:nvPr/>
        </p:nvSpPr>
        <p:spPr>
          <a:xfrm rot="-1234719">
            <a:off x="11168422" y="3826343"/>
            <a:ext cx="497242" cy="293407"/>
          </a:xfrm>
          <a:custGeom>
            <a:avLst/>
            <a:gdLst/>
            <a:ahLst/>
            <a:cxnLst/>
            <a:rect l="l" t="t" r="r" b="b"/>
            <a:pathLst>
              <a:path w="926223" h="530473">
                <a:moveTo>
                  <a:pt x="0" y="0"/>
                </a:moveTo>
                <a:lnTo>
                  <a:pt x="926224" y="0"/>
                </a:lnTo>
                <a:lnTo>
                  <a:pt x="926224" y="530473"/>
                </a:lnTo>
                <a:lnTo>
                  <a:pt x="0" y="5304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2281AA36-20E8-D6B4-B860-81F99A34AC43}"/>
              </a:ext>
            </a:extLst>
          </p:cNvPr>
          <p:cNvSpPr/>
          <p:nvPr/>
        </p:nvSpPr>
        <p:spPr>
          <a:xfrm rot="238575">
            <a:off x="11124482" y="2952488"/>
            <a:ext cx="544025" cy="373916"/>
          </a:xfrm>
          <a:custGeom>
            <a:avLst/>
            <a:gdLst/>
            <a:ahLst/>
            <a:cxnLst/>
            <a:rect l="l" t="t" r="r" b="b"/>
            <a:pathLst>
              <a:path w="602673" h="345167">
                <a:moveTo>
                  <a:pt x="0" y="0"/>
                </a:moveTo>
                <a:lnTo>
                  <a:pt x="602673" y="0"/>
                </a:lnTo>
                <a:lnTo>
                  <a:pt x="602673" y="345167"/>
                </a:lnTo>
                <a:lnTo>
                  <a:pt x="0" y="3451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47690D9-A85A-5314-33D5-AFCB8AE3616C}"/>
              </a:ext>
            </a:extLst>
          </p:cNvPr>
          <p:cNvSpPr/>
          <p:nvPr/>
        </p:nvSpPr>
        <p:spPr>
          <a:xfrm>
            <a:off x="772665" y="6504958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3160AF86-847B-236F-8075-EAFEC9F7D090}"/>
              </a:ext>
            </a:extLst>
          </p:cNvPr>
          <p:cNvSpPr/>
          <p:nvPr/>
        </p:nvSpPr>
        <p:spPr>
          <a:xfrm>
            <a:off x="1294561" y="6504958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8F05FAF1-F8E3-F013-3B9A-0A4DE8A558F9}"/>
              </a:ext>
            </a:extLst>
          </p:cNvPr>
          <p:cNvSpPr/>
          <p:nvPr/>
        </p:nvSpPr>
        <p:spPr>
          <a:xfrm rot="624682">
            <a:off x="-93025" y="6560950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052C3ED-871A-AA44-7EDA-B19C0A88D512}"/>
              </a:ext>
            </a:extLst>
          </p:cNvPr>
          <p:cNvSpPr/>
          <p:nvPr/>
        </p:nvSpPr>
        <p:spPr>
          <a:xfrm rot="1108773">
            <a:off x="999590" y="6303979"/>
            <a:ext cx="520197" cy="304663"/>
          </a:xfrm>
          <a:custGeom>
            <a:avLst/>
            <a:gdLst/>
            <a:ahLst/>
            <a:cxnLst/>
            <a:rect l="l" t="t" r="r" b="b"/>
            <a:pathLst>
              <a:path w="1735273" h="993838">
                <a:moveTo>
                  <a:pt x="0" y="0"/>
                </a:moveTo>
                <a:lnTo>
                  <a:pt x="1735274" y="0"/>
                </a:lnTo>
                <a:lnTo>
                  <a:pt x="1735274" y="993838"/>
                </a:lnTo>
                <a:lnTo>
                  <a:pt x="0" y="99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AFF47EB-AD4C-55E9-B7CD-62A9B9A20EC4}"/>
              </a:ext>
            </a:extLst>
          </p:cNvPr>
          <p:cNvSpPr/>
          <p:nvPr/>
        </p:nvSpPr>
        <p:spPr>
          <a:xfrm rot="1398559">
            <a:off x="199045" y="5577383"/>
            <a:ext cx="799107" cy="1170877"/>
          </a:xfrm>
          <a:custGeom>
            <a:avLst/>
            <a:gdLst/>
            <a:ahLst/>
            <a:cxnLst/>
            <a:rect l="l" t="t" r="r" b="b"/>
            <a:pathLst>
              <a:path w="1569201" h="2125765">
                <a:moveTo>
                  <a:pt x="0" y="0"/>
                </a:moveTo>
                <a:lnTo>
                  <a:pt x="1569201" y="0"/>
                </a:lnTo>
                <a:lnTo>
                  <a:pt x="1569201" y="2125765"/>
                </a:lnTo>
                <a:lnTo>
                  <a:pt x="0" y="21257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1452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FB1E53C-CFEC-45C9-8332-AB9BA44669DF}"/>
              </a:ext>
            </a:extLst>
          </p:cNvPr>
          <p:cNvSpPr/>
          <p:nvPr/>
        </p:nvSpPr>
        <p:spPr>
          <a:xfrm>
            <a:off x="9332692" y="6434905"/>
            <a:ext cx="2862801" cy="341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  </a:t>
            </a:r>
            <a:r>
              <a:rPr lang="en-US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ข้อมูลจากหน่วยเบิกจ่าย</a:t>
            </a:r>
            <a:endParaRPr lang="th-TH" sz="1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5F5D1DDD-5F6D-4767-BF81-C4C451C8813B}"/>
              </a:ext>
            </a:extLst>
          </p:cNvPr>
          <p:cNvSpPr/>
          <p:nvPr/>
        </p:nvSpPr>
        <p:spPr>
          <a:xfrm>
            <a:off x="1040929" y="82040"/>
            <a:ext cx="10110137" cy="104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รายงานสถานะการใช้จ่ายเงิน </a:t>
            </a:r>
            <a:r>
              <a:rPr lang="th-TH" sz="3200" b="1" i="0" u="sng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งบดำเนินงาน</a:t>
            </a:r>
            <a:r>
              <a:rPr lang="en-US" sz="3200" b="1" i="0" u="sng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en-US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รวม </a:t>
            </a:r>
            <a:r>
              <a:rPr lang="en-US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PO)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เขตสุขภาพที่ 3</a:t>
            </a:r>
            <a:endParaRPr lang="th-TH" sz="32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ctr" rtl="0"/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ปีงบประมาณ 256</a:t>
            </a:r>
            <a:r>
              <a:rPr lang="th-TH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8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ณ  วันที่ </a:t>
            </a:r>
            <a:r>
              <a:rPr lang="th-TH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22 กันยายน 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2568</a:t>
            </a:r>
            <a:endParaRPr lang="th-TH" sz="32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965E0DF3-2277-BA82-35DF-5395D2FC3A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" y="6342439"/>
            <a:ext cx="2455381" cy="458114"/>
          </a:xfrm>
          <a:prstGeom prst="rect">
            <a:avLst/>
          </a:prstGeom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327352A0-95D3-8F78-EEE5-4604AD4909B2}"/>
              </a:ext>
            </a:extLst>
          </p:cNvPr>
          <p:cNvSpPr/>
          <p:nvPr/>
        </p:nvSpPr>
        <p:spPr>
          <a:xfrm>
            <a:off x="3795278" y="5880646"/>
            <a:ext cx="5294934" cy="66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rgbClr val="1840C2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   เป้าหมายการเบิกจ่าย	</a:t>
            </a:r>
          </a:p>
          <a:p>
            <a:pPr algn="ctr"/>
            <a:r>
              <a:rPr lang="th-TH" sz="1600" b="1" dirty="0">
                <a:solidFill>
                  <a:srgbClr val="1840C2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ไตรมาสที่ 1 = 35 %	ไตรมาสที่ 2 = 57 %</a:t>
            </a:r>
          </a:p>
          <a:p>
            <a:pPr algn="ctr"/>
            <a:r>
              <a:rPr lang="th-TH" sz="1600" b="1" dirty="0">
                <a:solidFill>
                  <a:srgbClr val="1840C2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ไตรมาสที่ 3 = 80 %	ไตรมาสที่ 4 = 98 %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BB16FD93-273E-8592-1BC8-CD0EAFBB6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317" y="1071450"/>
            <a:ext cx="10394856" cy="47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04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E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FB1E53C-CFEC-45C9-8332-AB9BA44669DF}"/>
              </a:ext>
            </a:extLst>
          </p:cNvPr>
          <p:cNvSpPr/>
          <p:nvPr/>
        </p:nvSpPr>
        <p:spPr>
          <a:xfrm>
            <a:off x="9198103" y="6452080"/>
            <a:ext cx="2948764" cy="341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  </a:t>
            </a:r>
            <a:r>
              <a:rPr lang="en-US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lang="th-TH" sz="1400" b="0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ข้อมูลจากหน่วยเบิกจ่าย</a:t>
            </a:r>
            <a:endParaRPr lang="th-TH" sz="1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589C8F22-9093-608C-3672-4344448D54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027" y="12773"/>
            <a:ext cx="1827973" cy="341055"/>
          </a:xfrm>
          <a:prstGeom prst="rect">
            <a:avLst/>
          </a:prstGeom>
        </p:spPr>
      </p:pic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6502C4E6-0989-18C2-6564-C85D9D9236BA}"/>
              </a:ext>
            </a:extLst>
          </p:cNvPr>
          <p:cNvSpPr/>
          <p:nvPr/>
        </p:nvSpPr>
        <p:spPr>
          <a:xfrm>
            <a:off x="1040929" y="82040"/>
            <a:ext cx="10110137" cy="104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รายงานสถานะการใช้จ่ายเงิน </a:t>
            </a:r>
            <a:r>
              <a:rPr lang="th-TH" sz="3200" b="1" i="0" u="sng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งบดำเนินงาน</a:t>
            </a:r>
            <a:r>
              <a:rPr lang="en-US" sz="3200" b="1" i="0" u="sng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en-US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รวม </a:t>
            </a:r>
            <a:r>
              <a:rPr lang="en-US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PO)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เขตสุขภาพที่ 3</a:t>
            </a:r>
            <a:endParaRPr lang="th-TH" sz="32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ctr" rtl="0"/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ปีงบประมาณ 256</a:t>
            </a:r>
            <a:r>
              <a:rPr lang="th-TH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8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ณ  วันที่ 22</a:t>
            </a:r>
            <a:r>
              <a:rPr lang="th-TH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กันยายน </a:t>
            </a:r>
            <a:r>
              <a:rPr lang="th-TH" sz="3200" b="1" i="0" cap="none" spc="0" baseline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2568</a:t>
            </a:r>
            <a:endParaRPr lang="th-TH" sz="32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920EB728-2CF2-1356-E2A0-963AA09C99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0" t="15009" r="370" b="2331"/>
          <a:stretch>
            <a:fillRect/>
          </a:stretch>
        </p:blipFill>
        <p:spPr>
          <a:xfrm>
            <a:off x="0" y="1074198"/>
            <a:ext cx="12101734" cy="543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143E46CE-EA7F-4EEB-A31C-C4B97A586BD0}"/>
              </a:ext>
            </a:extLst>
          </p:cNvPr>
          <p:cNvSpPr/>
          <p:nvPr/>
        </p:nvSpPr>
        <p:spPr>
          <a:xfrm>
            <a:off x="9332774" y="6472756"/>
            <a:ext cx="2988751" cy="3528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1400" b="0" i="0" cap="none" spc="0" baseline="0" dirty="0">
                <a:ln w="0"/>
                <a:solidFill>
                  <a:srgbClr val="0080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  </a:t>
            </a:r>
            <a:r>
              <a:rPr lang="en-US" sz="1400" b="0" i="0" cap="none" spc="0" baseline="0" dirty="0">
                <a:ln w="0"/>
                <a:solidFill>
                  <a:srgbClr val="0080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r>
              <a:rPr lang="th-TH" sz="1400" b="0" i="0" cap="none" spc="0" baseline="0" dirty="0">
                <a:ln w="0"/>
                <a:solidFill>
                  <a:srgbClr val="00808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ข้อมูลจากหน่วยเบิกจ่าย</a:t>
            </a:r>
            <a:endParaRPr lang="th-TH" sz="1400" b="0" cap="none" spc="0" dirty="0">
              <a:ln w="0"/>
              <a:solidFill>
                <a:srgbClr val="00808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C0780355-0A7C-45B7-8A74-6328160E7128}"/>
              </a:ext>
            </a:extLst>
          </p:cNvPr>
          <p:cNvSpPr/>
          <p:nvPr/>
        </p:nvSpPr>
        <p:spPr>
          <a:xfrm>
            <a:off x="1216611" y="149336"/>
            <a:ext cx="9610538" cy="956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รายงานสถาน</a:t>
            </a:r>
            <a:r>
              <a:rPr lang="th-TH" sz="32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ะการ</a:t>
            </a: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ใช้จ่ายเงิน </a:t>
            </a:r>
            <a:r>
              <a:rPr lang="th-TH" sz="3200" b="1" i="0" u="sng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งบอุดหนุน</a:t>
            </a:r>
            <a:r>
              <a:rPr lang="en-US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(</a:t>
            </a: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รวม </a:t>
            </a:r>
            <a:r>
              <a:rPr lang="en-US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PO)</a:t>
            </a: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เขตสุขภาพที่ 3</a:t>
            </a:r>
            <a:endParaRPr lang="th-TH" sz="3200" b="1" cap="none" spc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ctr">
              <a:spcBef>
                <a:spcPts val="400"/>
              </a:spcBef>
            </a:pP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ปีงบประมาณ 2568 ณ </a:t>
            </a:r>
            <a:r>
              <a:rPr lang="th-TH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วันที่ 22 กันยายน 2568</a:t>
            </a:r>
            <a:endParaRPr lang="th-TH" sz="3200" b="1" i="0" cap="none" spc="0" baseline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ctr" rtl="0">
              <a:spcBef>
                <a:spcPts val="400"/>
              </a:spcBef>
            </a:pPr>
            <a:endParaRPr lang="th-TH" sz="2200" b="1" i="0" cap="none" spc="0" baseline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7259E1FF-5F00-566C-9DB9-47BC3E3C40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03" y="0"/>
            <a:ext cx="2013297" cy="37563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74CAAA0E-5219-8A1A-B292-6B85E51BC656}"/>
              </a:ext>
            </a:extLst>
          </p:cNvPr>
          <p:cNvSpPr txBox="1"/>
          <p:nvPr/>
        </p:nvSpPr>
        <p:spPr>
          <a:xfrm>
            <a:off x="1216611" y="4269867"/>
            <a:ext cx="12163646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ได้รับจัดสรร</a:t>
            </a: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- โครงการพัฒนาพื้นที่สูง ไตรมาส 1 – 2  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: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(สสจ.กำแพงเพชร 47,500 บาท )</a:t>
            </a: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- โครงการพัฒนาศักยภาพและขยายศูนย์การเรียนสำหรับเด็กป่วยที่ด้อยโอกาสงวด 1 ไตรมาส  1-2 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: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(รพ.</a:t>
            </a:r>
            <a:r>
              <a:rPr lang="th-TH" sz="1800" dirty="0" err="1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สปร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. 258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,000 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/ รพ.พิจิตร 100,000 บาท / </a:t>
            </a: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   รพ.อุทัยธานี 100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/ รพ.กำแพงเพชร / รพ. ชัยนาทน</a:t>
            </a:r>
            <a:r>
              <a:rPr lang="th-TH" sz="1800" dirty="0" err="1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เร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นทร 45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บาท)</a:t>
            </a: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- พัฒนาบุคลากรรองรับ 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Service plan  :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(สนข.3  1,000,000 บาท) </a:t>
            </a:r>
            <a:endParaRPr lang="en-US" sz="18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- โครงการผลิตแพทย์เพื่อชาวชนบท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ปีการศึกษา 2567 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: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( รพ.</a:t>
            </a:r>
            <a:r>
              <a:rPr lang="th-TH" sz="1800" dirty="0" err="1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สปร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. 13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,524,000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/ รพ. พิจิตร 8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,967,000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) </a:t>
            </a: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- โครงการพัฒนาศักยภาพและขยายศูนย์การเรียนสำหรับเด็กป่วยที่ด้อยโอกาส งวด 2 ไตรมาส 3-4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: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 รพ. ชัยนาทน</a:t>
            </a:r>
            <a:r>
              <a:rPr lang="th-TH" sz="1800" dirty="0" err="1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เร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นทร 25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/ รพ.</a:t>
            </a:r>
            <a:r>
              <a:rPr lang="th-TH" sz="1800" dirty="0" err="1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สปร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. 86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/</a:t>
            </a: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   รพ.อุทัยธานี 30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/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รพ.พิจิตร 30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000 บาท</a:t>
            </a:r>
          </a:p>
          <a:p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    - โครงการผลิตแพทย์เพื่อชาวชนบท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ปีการศึกษา 2568 งวดที่ 1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: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(รพ. พิจิตร 8</a:t>
            </a:r>
            <a:r>
              <a:rPr lang="en-US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,967,000 </a:t>
            </a:r>
            <a:r>
              <a:rPr lang="th-TH" sz="18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 ) </a:t>
            </a:r>
          </a:p>
          <a:p>
            <a:pPr>
              <a:spcBef>
                <a:spcPts val="100"/>
              </a:spcBef>
            </a:pPr>
            <a:endParaRPr lang="en-US" sz="18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06B9587-2643-8E7E-88A4-CB963AB15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62" y="1174377"/>
            <a:ext cx="98964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E1B083-364A-5713-DC09-FB57DF29A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1EB82421-83B3-38EF-C882-8EE40FD5B90C}"/>
              </a:ext>
            </a:extLst>
          </p:cNvPr>
          <p:cNvSpPr/>
          <p:nvPr/>
        </p:nvSpPr>
        <p:spPr>
          <a:xfrm>
            <a:off x="1290730" y="466087"/>
            <a:ext cx="9610538" cy="956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รายงานสถาน</a:t>
            </a:r>
            <a:r>
              <a:rPr lang="th-TH" sz="3200" b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ะการ</a:t>
            </a: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ใช้จ่ายเงิน </a:t>
            </a:r>
            <a:r>
              <a:rPr lang="th-TH" sz="3200" b="1" i="0" u="sng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งบ</a:t>
            </a:r>
            <a:r>
              <a:rPr lang="th-TH" sz="3200" b="1" u="sng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รายจ่ายอื่น</a:t>
            </a:r>
            <a:r>
              <a:rPr lang="en-US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(</a:t>
            </a: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รวม </a:t>
            </a:r>
            <a:r>
              <a:rPr lang="en-US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PO)</a:t>
            </a: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เขตสุขภาพที่ 3</a:t>
            </a:r>
            <a:endParaRPr lang="th-TH" sz="3200" b="1" cap="none" spc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ctr">
              <a:spcBef>
                <a:spcPts val="400"/>
              </a:spcBef>
            </a:pPr>
            <a:r>
              <a:rPr lang="th-TH" sz="3200" b="1" i="0" cap="none" spc="0" baseline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ปีงบประมาณ 2568 ณ </a:t>
            </a:r>
            <a:r>
              <a:rPr lang="th-TH" sz="3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วันที่ 22 กันยายน 2568</a:t>
            </a:r>
            <a:endParaRPr lang="th-TH" sz="3200" b="1" i="0" cap="none" spc="0" baseline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algn="ctr" rtl="0">
              <a:spcBef>
                <a:spcPts val="400"/>
              </a:spcBef>
            </a:pPr>
            <a:endParaRPr lang="th-TH" sz="2200" b="1" i="0" cap="none" spc="0" baseline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202A20C6-BB80-2E86-E7DE-4FEB111BD6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03" y="0"/>
            <a:ext cx="2013297" cy="37563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3733C306-B19A-4D79-B81D-1AD6A28A3D3E}"/>
              </a:ext>
            </a:extLst>
          </p:cNvPr>
          <p:cNvSpPr txBox="1"/>
          <p:nvPr/>
        </p:nvSpPr>
        <p:spPr>
          <a:xfrm>
            <a:off x="908393" y="3423495"/>
            <a:ext cx="10853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2400" b="0" i="0" u="none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สสจ.ชัยนาท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400" b="0" i="0" u="none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</a:t>
            </a:r>
            <a:r>
              <a:rPr lang="th-TH" sz="2400" b="0" i="0" u="sng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ถอนคืนเงินรายได้แผ่นดิน </a:t>
            </a:r>
            <a:r>
              <a:rPr lang="th-TH" sz="2400" b="0" i="0" u="none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กรณ</a:t>
            </a:r>
            <a:r>
              <a:rPr lang="th-TH" sz="24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ี</a:t>
            </a:r>
            <a:r>
              <a:rPr lang="th-TH" sz="2400" b="0" i="0" u="none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ได้รับเงินค้ำประกันสัญญางานซ่อมแซ่มหลังคาหลังคาผู้ป่วยใน รพ.หนองมะโมง โดยแปล</a:t>
            </a:r>
            <a:r>
              <a:rPr lang="th-TH" sz="24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</a:t>
            </a:r>
            <a:r>
              <a:rPr lang="th-TH" sz="2400" b="0" i="0" u="none" strike="noStrike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จากงบดำเนินงานเป็นงบรายจ่ายอื่นภายใต้วงเงินเดียวกัน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18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600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th-TH" sz="2400" dirty="0">
              <a:solidFill>
                <a:srgbClr val="763B00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AC611A37-596F-EF3C-76F4-D53F4AD6D242}"/>
              </a:ext>
            </a:extLst>
          </p:cNvPr>
          <p:cNvSpPr/>
          <p:nvPr/>
        </p:nvSpPr>
        <p:spPr>
          <a:xfrm>
            <a:off x="4126974" y="4842940"/>
            <a:ext cx="3938050" cy="9379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rgbClr val="1840C2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เป้าหมายการเบิกจ่าย	ไตรมาสที่ 1 = 35 %</a:t>
            </a:r>
          </a:p>
          <a:p>
            <a:pPr algn="ctr"/>
            <a:r>
              <a:rPr lang="th-TH" sz="1600" b="1" dirty="0">
                <a:solidFill>
                  <a:srgbClr val="1840C2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          	ไตรมาสที่ 2 = 57 %</a:t>
            </a:r>
          </a:p>
          <a:p>
            <a:pPr algn="ctr"/>
            <a:r>
              <a:rPr lang="th-TH" sz="1600" b="1" dirty="0">
                <a:solidFill>
                  <a:srgbClr val="1840C2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             	ไตรมาสที่ 3 = 80 %</a:t>
            </a:r>
          </a:p>
          <a:p>
            <a:pPr algn="ctr"/>
            <a:r>
              <a:rPr lang="th-TH" sz="1600" b="1" dirty="0">
                <a:solidFill>
                  <a:srgbClr val="1840C2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         	ไตรมาสที่ 4 = 98 %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23256D3-F565-F077-AF93-77131563E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61" y="1920647"/>
            <a:ext cx="10129839" cy="93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16315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3481</TotalTime>
  <Words>475</Words>
  <Application>Microsoft Office PowerPoint</Application>
  <PresentationFormat>แบบจอกว้าง</PresentationFormat>
  <Paragraphs>43</Paragraphs>
  <Slides>5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Buatong K3</dc:creator>
  <cp:lastModifiedBy>User</cp:lastModifiedBy>
  <cp:revision>383</cp:revision>
  <dcterms:created xsi:type="dcterms:W3CDTF">2021-12-17T03:17:09Z</dcterms:created>
  <dcterms:modified xsi:type="dcterms:W3CDTF">2025-09-22T09:20:32Z</dcterms:modified>
</cp:coreProperties>
</file>